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9144000"/>
  <p:notesSz cx="6858000" cy="9144000"/>
  <p:embeddedFontLs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j6bLIE+WNfGRL0XICICiNfOkeO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food, sign&#10;&#10;Description automatically generated" id="21" name="Google Shape;2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" y="0"/>
            <a:ext cx="91425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1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1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/>
          <p:nvPr>
            <p:ph type="title"/>
          </p:nvPr>
        </p:nvSpPr>
        <p:spPr>
          <a:xfrm>
            <a:off x="457201" y="788618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" type="body"/>
          </p:nvPr>
        </p:nvSpPr>
        <p:spPr>
          <a:xfrm>
            <a:off x="3575050" y="788620"/>
            <a:ext cx="5111750" cy="5398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1" name="Google Shape;71;p42"/>
          <p:cNvSpPr txBox="1"/>
          <p:nvPr>
            <p:ph idx="2" type="body"/>
          </p:nvPr>
        </p:nvSpPr>
        <p:spPr>
          <a:xfrm>
            <a:off x="457201" y="2125147"/>
            <a:ext cx="3008313" cy="4061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72" name="Google Shape;72;p42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4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79" name="Google Shape;79;p43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3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4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4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44"/>
          <p:cNvSpPr txBox="1"/>
          <p:nvPr>
            <p:ph idx="12" type="sldNum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collage" showMasterSp="0">
  <p:cSld name="image collag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/>
          <p:nvPr>
            <p:ph idx="2" type="pic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88" name="Google Shape;88;p45"/>
          <p:cNvSpPr/>
          <p:nvPr>
            <p:ph idx="3" type="pic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89" name="Google Shape;89;p45"/>
          <p:cNvSpPr/>
          <p:nvPr>
            <p:ph idx="4" type="pic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90" name="Google Shape;90;p45"/>
          <p:cNvSpPr/>
          <p:nvPr>
            <p:ph idx="5" type="pic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91" name="Google Shape;91;p45"/>
          <p:cNvSpPr/>
          <p:nvPr>
            <p:ph idx="6" type="pic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6"/>
          <p:cNvSpPr/>
          <p:nvPr/>
        </p:nvSpPr>
        <p:spPr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525" lIns="69050" spcFirstLastPara="1" rIns="69050" wrap="square" tIns="34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8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Eibe Frank</a:t>
            </a:r>
            <a:endParaRPr/>
          </a:p>
        </p:txBody>
      </p:sp>
      <p:cxnSp>
        <p:nvCxnSpPr>
          <p:cNvPr id="94" name="Google Shape;94;p46"/>
          <p:cNvCxnSpPr/>
          <p:nvPr/>
        </p:nvCxnSpPr>
        <p:spPr>
          <a:xfrm>
            <a:off x="5562600" y="990600"/>
            <a:ext cx="0" cy="4800600"/>
          </a:xfrm>
          <a:prstGeom prst="straightConnector1">
            <a:avLst/>
          </a:prstGeom>
          <a:noFill/>
          <a:ln cap="flat" cmpd="sng" w="9525">
            <a:solidFill>
              <a:srgbClr val="0033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46"/>
          <p:cNvSpPr txBox="1"/>
          <p:nvPr/>
        </p:nvSpPr>
        <p:spPr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46"/>
          <p:cNvSpPr/>
          <p:nvPr/>
        </p:nvSpPr>
        <p:spPr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525" lIns="69050" spcFirstLastPara="1" rIns="69050" wrap="square" tIns="345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WEKA: A Machine Learning Toolkit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Explorer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 and Regression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Association Rules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 Selection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Experimenter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Knowledge Flow GUI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/>
          </a:p>
        </p:txBody>
      </p:sp>
      <p:sp>
        <p:nvSpPr>
          <p:cNvPr id="97" name="Google Shape;97;p46"/>
          <p:cNvSpPr txBox="1"/>
          <p:nvPr>
            <p:ph type="ctrTitle"/>
          </p:nvPr>
        </p:nvSpPr>
        <p:spPr>
          <a:xfrm>
            <a:off x="228600" y="1066800"/>
            <a:ext cx="5105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None/>
              <a:defRPr b="0"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5">
  <p:cSld name="Content slide 5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7"/>
          <p:cNvSpPr txBox="1"/>
          <p:nvPr>
            <p:ph idx="1" type="body"/>
          </p:nvPr>
        </p:nvSpPr>
        <p:spPr>
          <a:xfrm>
            <a:off x="358912" y="643063"/>
            <a:ext cx="1463666" cy="313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F56A6"/>
              </a:buClr>
              <a:buSzPts val="1435"/>
              <a:buFont typeface="Arial"/>
              <a:buNone/>
              <a:defRPr sz="1435">
                <a:solidFill>
                  <a:srgbClr val="0F56A6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47"/>
          <p:cNvSpPr txBox="1"/>
          <p:nvPr>
            <p:ph idx="2" type="body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ts val="675"/>
              <a:buFont typeface="Arial"/>
              <a:buNone/>
              <a:defRPr b="1" sz="675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47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over Text" type="objOverTx">
  <p:cSld name="OBJECT_OVER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8"/>
          <p:cNvSpPr txBox="1"/>
          <p:nvPr>
            <p:ph type="title"/>
          </p:nvPr>
        </p:nvSpPr>
        <p:spPr>
          <a:xfrm>
            <a:off x="304800" y="381000"/>
            <a:ext cx="840263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8"/>
          <p:cNvSpPr txBox="1"/>
          <p:nvPr>
            <p:ph idx="1" type="body"/>
          </p:nvPr>
        </p:nvSpPr>
        <p:spPr>
          <a:xfrm>
            <a:off x="304800" y="1371600"/>
            <a:ext cx="84582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48"/>
          <p:cNvSpPr txBox="1"/>
          <p:nvPr>
            <p:ph idx="2" type="body"/>
          </p:nvPr>
        </p:nvSpPr>
        <p:spPr>
          <a:xfrm>
            <a:off x="304800" y="4000500"/>
            <a:ext cx="84582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48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9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9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9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9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0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0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0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0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food, sign&#10;&#10;Description automatically generated" id="117" name="Google Shape;11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" y="0"/>
            <a:ext cx="91425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" type="body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1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1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1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2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2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52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3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3"/>
          <p:cNvSpPr txBox="1"/>
          <p:nvPr>
            <p:ph idx="1" type="body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53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3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collage" showMasterSp="0">
  <p:cSld name="1_image collag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4"/>
          <p:cNvSpPr/>
          <p:nvPr>
            <p:ph idx="2" type="pic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4" name="Google Shape;134;p54"/>
          <p:cNvSpPr/>
          <p:nvPr>
            <p:ph idx="3" type="pic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5" name="Google Shape;135;p54"/>
          <p:cNvSpPr/>
          <p:nvPr>
            <p:ph idx="4" type="pic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6" name="Google Shape;136;p54"/>
          <p:cNvSpPr/>
          <p:nvPr>
            <p:ph idx="5" type="pic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7" name="Google Shape;137;p54"/>
          <p:cNvSpPr/>
          <p:nvPr>
            <p:ph idx="6" type="pic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5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5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5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5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37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/>
          <p:nvPr>
            <p:ph type="title"/>
          </p:nvPr>
        </p:nvSpPr>
        <p:spPr>
          <a:xfrm>
            <a:off x="457200" y="4406902"/>
            <a:ext cx="82296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" type="body"/>
          </p:nvPr>
        </p:nvSpPr>
        <p:spPr>
          <a:xfrm>
            <a:off x="457200" y="2906713"/>
            <a:ext cx="8229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" type="body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51" name="Google Shape;51;p39"/>
          <p:cNvSpPr txBox="1"/>
          <p:nvPr>
            <p:ph idx="2" type="body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52" name="Google Shape;52;p39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457200" y="1854994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40"/>
          <p:cNvSpPr txBox="1"/>
          <p:nvPr>
            <p:ph idx="2" type="body"/>
          </p:nvPr>
        </p:nvSpPr>
        <p:spPr>
          <a:xfrm>
            <a:off x="457200" y="2494758"/>
            <a:ext cx="4040188" cy="3628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8" name="Google Shape;58;p40"/>
          <p:cNvSpPr txBox="1"/>
          <p:nvPr>
            <p:ph idx="3" type="body"/>
          </p:nvPr>
        </p:nvSpPr>
        <p:spPr>
          <a:xfrm>
            <a:off x="4645026" y="1854994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" name="Google Shape;59;p40"/>
          <p:cNvSpPr txBox="1"/>
          <p:nvPr>
            <p:ph idx="4" type="body"/>
          </p:nvPr>
        </p:nvSpPr>
        <p:spPr>
          <a:xfrm>
            <a:off x="4645026" y="2494758"/>
            <a:ext cx="4041775" cy="3628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60" name="Google Shape;60;p40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0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0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TU_PP_slide_Footer_sized.png" id="15" name="Google Shape;15;p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327909"/>
            <a:ext cx="9144000" cy="5378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tteoh@ntu.edu.s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ython.langchain.com/docs/tutorials/retrievers/" TargetMode="External"/><Relationship Id="rId4" Type="http://schemas.openxmlformats.org/officeDocument/2006/relationships/hyperlink" Target="https://colab.research.google.com/drive/1vT4NgifeOstkKsv1T3rpIcHT2r0fBSs3?usp=drive_link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nsole.groq.com/keys" TargetMode="External"/><Relationship Id="rId4" Type="http://schemas.openxmlformats.org/officeDocument/2006/relationships/hyperlink" Target="https://console.groq.com/docs/model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/>
        </p:nvSpPr>
        <p:spPr>
          <a:xfrm>
            <a:off x="381000" y="2057400"/>
            <a:ext cx="3505200" cy="1651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genAI &amp; deployment</a:t>
            </a:r>
            <a:endParaRPr/>
          </a:p>
        </p:txBody>
      </p:sp>
      <p:sp>
        <p:nvSpPr>
          <p:cNvPr id="148" name="Google Shape;148;p1"/>
          <p:cNvSpPr txBox="1"/>
          <p:nvPr/>
        </p:nvSpPr>
        <p:spPr>
          <a:xfrm>
            <a:off x="533400" y="4495800"/>
            <a:ext cx="3756540" cy="1265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Teoh Teik Toe</a:t>
            </a:r>
            <a:endParaRPr/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ITOM/NBS</a:t>
            </a:r>
            <a:endParaRPr/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1" lang="en-US" sz="1125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ttteoh@ntu.edu.sg</a:t>
            </a:r>
            <a:endParaRPr b="0" i="1" sz="112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1" lang="en-US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97905202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949" y="1844162"/>
            <a:ext cx="6858000" cy="341185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/>
          <p:nvPr/>
        </p:nvSpPr>
        <p:spPr>
          <a:xfrm>
            <a:off x="304799" y="304801"/>
            <a:ext cx="84439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Agentic AI - Retrieval-Augmented Generation (RAG)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467193" y="5347579"/>
            <a:ext cx="82915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https://medium.com/artificial-corner/retrieval-augmented-generation-rag-a-short-introduction-21d0044d65ff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RAG video</a:t>
            </a:r>
            <a:endParaRPr/>
          </a:p>
        </p:txBody>
      </p:sp>
      <p:pic>
        <p:nvPicPr>
          <p:cNvPr id="222" name="Google Shape;222;p11" title="What is Agentic RAG?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664811"/>
            <a:ext cx="7848600" cy="4431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/>
          <p:nvPr>
            <p:ph type="title"/>
          </p:nvPr>
        </p:nvSpPr>
        <p:spPr>
          <a:xfrm>
            <a:off x="216108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Langchain code</a:t>
            </a:r>
            <a:endParaRPr/>
          </a:p>
        </p:txBody>
      </p:sp>
      <p:sp>
        <p:nvSpPr>
          <p:cNvPr id="228" name="Google Shape;228;p12"/>
          <p:cNvSpPr txBox="1"/>
          <p:nvPr/>
        </p:nvSpPr>
        <p:spPr>
          <a:xfrm>
            <a:off x="228600" y="1676400"/>
            <a:ext cx="87630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https://python.langchain.com/docs/tutorials/retrievers/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>
                <a:solidFill>
                  <a:srgbClr val="1874A4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https://colab.research.google.com/drive/1vT4NgifeOstkKsv1T3rpIcHT2r0fBSs3?usp=drive_link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distill</a:t>
            </a:r>
            <a:endParaRPr/>
          </a:p>
        </p:txBody>
      </p:sp>
      <p:pic>
        <p:nvPicPr>
          <p:cNvPr id="234" name="Google Shape;2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77" y="1447800"/>
            <a:ext cx="7632045" cy="429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Distill video</a:t>
            </a:r>
            <a:endParaRPr/>
          </a:p>
        </p:txBody>
      </p:sp>
      <p:pic>
        <p:nvPicPr>
          <p:cNvPr id="240" name="Google Shape;240;p14" title="What is LLM Distillation ?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631950"/>
            <a:ext cx="7366937" cy="41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type="title"/>
          </p:nvPr>
        </p:nvSpPr>
        <p:spPr>
          <a:xfrm>
            <a:off x="2286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Graph vs Vector Database</a:t>
            </a:r>
            <a:endParaRPr/>
          </a:p>
        </p:txBody>
      </p:sp>
      <p:sp>
        <p:nvSpPr>
          <p:cNvPr id="246" name="Google Shape;246;p15"/>
          <p:cNvSpPr txBox="1"/>
          <p:nvPr/>
        </p:nvSpPr>
        <p:spPr>
          <a:xfrm>
            <a:off x="468442" y="5715000"/>
            <a:ext cx="83707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https://www.avolutionsoftware.com/abacus/the-graph-database-advantage-for-enterprise-architects/</a:t>
            </a:r>
            <a:endParaRPr/>
          </a:p>
        </p:txBody>
      </p:sp>
      <p:pic>
        <p:nvPicPr>
          <p:cNvPr id="247" name="Google Shape;2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905000"/>
            <a:ext cx="6324600" cy="330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>
            <p:ph type="title"/>
          </p:nvPr>
        </p:nvSpPr>
        <p:spPr>
          <a:xfrm>
            <a:off x="4191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Vector database</a:t>
            </a:r>
            <a:endParaRPr/>
          </a:p>
        </p:txBody>
      </p:sp>
      <p:pic>
        <p:nvPicPr>
          <p:cNvPr id="253" name="Google Shape;253;p16" title="Vector Databases simply explained! (Embeddings &amp; Indexes)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706632"/>
            <a:ext cx="7696200" cy="434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Image – Dalle vs MidJourney</a:t>
            </a:r>
            <a:endParaRPr/>
          </a:p>
        </p:txBody>
      </p:sp>
      <p:sp>
        <p:nvSpPr>
          <p:cNvPr id="259" name="Google Shape;259;p17"/>
          <p:cNvSpPr txBox="1"/>
          <p:nvPr/>
        </p:nvSpPr>
        <p:spPr>
          <a:xfrm>
            <a:off x="76200" y="5638800"/>
            <a:ext cx="8610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https://www.google.com/amp/s/www.zdnet.com/google-amp/article/midjourney-vs-dall-e-3-in-chatgpt-which-ai-does-halloween-better/ </a:t>
            </a:r>
            <a:endParaRPr/>
          </a:p>
        </p:txBody>
      </p:sp>
      <p:pic>
        <p:nvPicPr>
          <p:cNvPr id="260" name="Google Shape;2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079" y="1524000"/>
            <a:ext cx="7051842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 txBox="1"/>
          <p:nvPr>
            <p:ph type="title"/>
          </p:nvPr>
        </p:nvSpPr>
        <p:spPr>
          <a:xfrm>
            <a:off x="533400" y="609600"/>
            <a:ext cx="8191500" cy="4154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Programming</a:t>
            </a:r>
            <a:br>
              <a:rPr lang="en-US"/>
            </a:br>
            <a:br>
              <a:rPr lang="en-US"/>
            </a:br>
            <a:r>
              <a:rPr lang="en-US"/>
              <a:t>1. api - groq</a:t>
            </a:r>
            <a:br>
              <a:rPr lang="en-US"/>
            </a:br>
            <a:r>
              <a:rPr lang="en-US"/>
              <a:t>2. download – deepseek &amp; sealion</a:t>
            </a:r>
            <a:br>
              <a:rPr lang="en-US"/>
            </a:br>
            <a:br>
              <a:rPr lang="en-US"/>
            </a:br>
            <a:r>
              <a:rPr lang="en-US"/>
              <a:t>Deployment</a:t>
            </a:r>
            <a:br>
              <a:rPr lang="en-US"/>
            </a:br>
            <a:r>
              <a:rPr lang="en-US"/>
              <a:t>1. web application </a:t>
            </a:r>
            <a:br>
              <a:rPr lang="en-US"/>
            </a:br>
            <a:r>
              <a:rPr lang="en-US"/>
              <a:t>2. telegram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/>
          <p:nvPr>
            <p:ph type="title"/>
          </p:nvPr>
        </p:nvSpPr>
        <p:spPr>
          <a:xfrm>
            <a:off x="139955" y="283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groq</a:t>
            </a:r>
            <a:endParaRPr/>
          </a:p>
        </p:txBody>
      </p:sp>
      <p:sp>
        <p:nvSpPr>
          <p:cNvPr id="271" name="Google Shape;271;p19"/>
          <p:cNvSpPr txBox="1"/>
          <p:nvPr/>
        </p:nvSpPr>
        <p:spPr>
          <a:xfrm>
            <a:off x="4267200" y="276632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https://console.groq.com/keys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https://console.groq.com/docs/models</a:t>
            </a:r>
            <a:endParaRPr/>
          </a:p>
        </p:txBody>
      </p:sp>
      <p:sp>
        <p:nvSpPr>
          <p:cNvPr id="272" name="Google Shape;272;p19"/>
          <p:cNvSpPr txBox="1"/>
          <p:nvPr/>
        </p:nvSpPr>
        <p:spPr>
          <a:xfrm>
            <a:off x="4267200" y="1176763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https://colab.research.google.com/drive/1KSQnw0lUNjOirD4ry9Jfoeum9sKU0beC?usp=drive_link</a:t>
            </a:r>
            <a:endParaRPr/>
          </a:p>
        </p:txBody>
      </p:sp>
      <p:sp>
        <p:nvSpPr>
          <p:cNvPr id="273" name="Google Shape;273;p19"/>
          <p:cNvSpPr txBox="1"/>
          <p:nvPr/>
        </p:nvSpPr>
        <p:spPr>
          <a:xfrm>
            <a:off x="512975" y="1077832"/>
            <a:ext cx="65718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 install groq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google.colab import userdata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GROQ_API_KEY = userdata.get('GROQ_API_KEY’)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os.environ['GROQ_API_KEY'] = GROQ_API_KEY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groq import Groq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= Groq()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= client.chat.completions.create(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model = "llama-3.1-8b-instant",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messages=[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"role": "user",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"content": "What is the capital of France?"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] 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r.choices[0].message.content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9"/>
          <p:cNvSpPr txBox="1"/>
          <p:nvPr/>
        </p:nvSpPr>
        <p:spPr>
          <a:xfrm>
            <a:off x="4602480" y="3657600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https://console.groq.com/docs/models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9"/>
          <p:cNvSpPr txBox="1"/>
          <p:nvPr/>
        </p:nvSpPr>
        <p:spPr>
          <a:xfrm>
            <a:off x="5334000" y="4311396"/>
            <a:ext cx="458724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aisingapore/Llama-SEA-LION-v3-70B-IT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aisingapore/Gemma-SEA-LION-v4-27B-IT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aisingapore/Qwen-SEA-LION-v4-32B-IT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aisingapore/SEA-Guard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BAAI/bge-m3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aisingapore/Llama-SEA-LION-v3.5-70B-R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2783" y="742202"/>
            <a:ext cx="2345148" cy="2447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 txBox="1"/>
          <p:nvPr/>
        </p:nvSpPr>
        <p:spPr>
          <a:xfrm>
            <a:off x="5902658" y="198650"/>
            <a:ext cx="28182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Wechat: TeohTeikToe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147741" y="198649"/>
            <a:ext cx="3259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Whatsapp: 65-97905202</a:t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512" y="660314"/>
            <a:ext cx="2588807" cy="275448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"/>
          <p:cNvSpPr txBox="1"/>
          <p:nvPr/>
        </p:nvSpPr>
        <p:spPr>
          <a:xfrm>
            <a:off x="2160913" y="5756854"/>
            <a:ext cx="63598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https://www.linkedin.com/in/teohteiktoe</a:t>
            </a:r>
            <a:endParaRPr/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7885" y="3138984"/>
            <a:ext cx="2531131" cy="261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type="title"/>
          </p:nvPr>
        </p:nvSpPr>
        <p:spPr>
          <a:xfrm>
            <a:off x="5791200" y="609600"/>
            <a:ext cx="2819400" cy="884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groq in gradio</a:t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571500" y="304800"/>
            <a:ext cx="5753100" cy="5478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!pip install gradio groq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google.colab import userdata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os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#https://console.groq.com/keys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os.environ['GROQ_API_KEY'] = userdata.get('GROQ_API_KEY')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groq import Groq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= Groq()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gradio as gr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groq import Groq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Define a simple function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 groq(text):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client = Groq()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completion = client.chat.completions.create(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model="llama-3.1-8b-instant",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messages=[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"role": "user",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"content": text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return(completion.choices[0].message.content)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Create Gradio interface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= gr.Interface(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fn=groq,               # Function to call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inputs=gr.Textbox(label="Enter text"),  # Input component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outputs=gr.Textbox(label="query") # Output component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Launch the interface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demo.launch(debug=True)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/>
          <p:nvPr>
            <p:ph type="title"/>
          </p:nvPr>
        </p:nvSpPr>
        <p:spPr>
          <a:xfrm>
            <a:off x="5334000" y="563632"/>
            <a:ext cx="3352800" cy="1798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Groq in gradio in hugging face</a:t>
            </a:r>
            <a:endParaRPr/>
          </a:p>
        </p:txBody>
      </p:sp>
      <p:sp>
        <p:nvSpPr>
          <p:cNvPr id="287" name="Google Shape;287;p21"/>
          <p:cNvSpPr txBox="1"/>
          <p:nvPr/>
        </p:nvSpPr>
        <p:spPr>
          <a:xfrm>
            <a:off x="304800" y="381000"/>
            <a:ext cx="7467600" cy="5816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#pip install gradio groq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#https://console.groq.com/keys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gradio as gr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groq import Groq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Define a simple function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 groq(text):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client = Groq()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completion = client.chat.completions.create(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model="llama-3.1-8b-instant",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messages=[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"role": "user",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"content": text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return(completion.choices[0].message.content)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Create Gradio interface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= gr.Interface(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fn=groq,               # Function to call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inputs=gr.Textbox(label="Enter text"),  # Input component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outputs=gr.Textbox(label="Reversed text") # Output component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Launch the interface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demo.launch(debug=True)</a:t>
            </a:r>
            <a:endParaRPr/>
          </a:p>
        </p:txBody>
      </p:sp>
      <p:sp>
        <p:nvSpPr>
          <p:cNvPr id="288" name="Google Shape;288;p21"/>
          <p:cNvSpPr txBox="1"/>
          <p:nvPr/>
        </p:nvSpPr>
        <p:spPr>
          <a:xfrm>
            <a:off x="5181600" y="2805154"/>
            <a:ext cx="2590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Requirements.txt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groq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title"/>
          </p:nvPr>
        </p:nvSpPr>
        <p:spPr>
          <a:xfrm>
            <a:off x="304800" y="4572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Download genAI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>
            <p:ph type="title"/>
          </p:nvPr>
        </p:nvSpPr>
        <p:spPr>
          <a:xfrm>
            <a:off x="6476999" y="1248627"/>
            <a:ext cx="2209800" cy="807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deepseek</a:t>
            </a:r>
            <a:endParaRPr/>
          </a:p>
        </p:txBody>
      </p:sp>
      <p:sp>
        <p:nvSpPr>
          <p:cNvPr id="299" name="Google Shape;299;p23"/>
          <p:cNvSpPr txBox="1"/>
          <p:nvPr/>
        </p:nvSpPr>
        <p:spPr>
          <a:xfrm>
            <a:off x="381000" y="318764"/>
            <a:ext cx="8534399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!curl https://ollama.ai/install.sh | sh</a:t>
            </a:r>
            <a:endParaRPr b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!sudo apt-get update &amp;&amp; sudo apt-get install -y cuda-drivers #select 26 for English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os</a:t>
            </a:r>
            <a:endParaRPr b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os.environ.update({'LD_LIBRARY_PATH': '/usr/lib64-nvidia'})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284814" y="2114261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start server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!nohup ollama serve &amp;</a:t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304800" y="3483229"/>
            <a:ext cx="786109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!ollama pull deepseek-r1:7b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!pip install ollama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ollama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= ollama.chat(model='deepseek-r1:7b', messages=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{ 'role': 'user',  'content': "Describe Singapore"}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print(response['message']['content'])</a:t>
            </a:r>
            <a:endParaRPr/>
          </a:p>
        </p:txBody>
      </p:sp>
      <p:sp>
        <p:nvSpPr>
          <p:cNvPr id="302" name="Google Shape;302;p23"/>
          <p:cNvSpPr txBox="1"/>
          <p:nvPr/>
        </p:nvSpPr>
        <p:spPr>
          <a:xfrm>
            <a:off x="3617003" y="2289723"/>
            <a:ext cx="2819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 cmd: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ollama run deepseek-r1:7b</a:t>
            </a:r>
            <a:endParaRPr/>
          </a:p>
        </p:txBody>
      </p:sp>
      <p:sp>
        <p:nvSpPr>
          <p:cNvPr id="303" name="Google Shape;303;p23"/>
          <p:cNvSpPr txBox="1"/>
          <p:nvPr/>
        </p:nvSpPr>
        <p:spPr>
          <a:xfrm>
            <a:off x="5715000" y="5033670"/>
            <a:ext cx="2819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https://1drv.ms/v/s!Aik2a4x7tvLynJ1ISMzqKIJkpsQdJQ?e=HPbzAC</a:t>
            </a:r>
            <a:endParaRPr/>
          </a:p>
        </p:txBody>
      </p:sp>
      <p:sp>
        <p:nvSpPr>
          <p:cNvPr id="304" name="Google Shape;304;p23"/>
          <p:cNvSpPr txBox="1"/>
          <p:nvPr/>
        </p:nvSpPr>
        <p:spPr>
          <a:xfrm>
            <a:off x="5686892" y="3070053"/>
            <a:ext cx="302051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https://colab.research.google.com/drive/1pNN-Mb8NSXEoV8X5dxSB6uk5oiVS3WRP?usp=drive_link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>
            <p:ph type="title"/>
          </p:nvPr>
        </p:nvSpPr>
        <p:spPr>
          <a:xfrm>
            <a:off x="457200" y="411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sealion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type="title"/>
          </p:nvPr>
        </p:nvSpPr>
        <p:spPr>
          <a:xfrm>
            <a:off x="112426" y="1748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Smaller model</a:t>
            </a:r>
            <a:endParaRPr/>
          </a:p>
        </p:txBody>
      </p:sp>
      <p:sp>
        <p:nvSpPr>
          <p:cNvPr id="315" name="Google Shape;315;p25"/>
          <p:cNvSpPr txBox="1"/>
          <p:nvPr/>
        </p:nvSpPr>
        <p:spPr>
          <a:xfrm>
            <a:off x="341026" y="990600"/>
            <a:ext cx="77724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torch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transformers import AutoTokenizer, pipeline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model_id = "TinyLlama/TinyLlama-1.1B-Chat-v1.0"  # ← swap to any pick above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 = AutoTokenizer.from_pretrained(model_id)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 = pipeline(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"text-generation",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model=model_id,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tokenizer=tok,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model_kwargs={"torch_dtype": torch.bfloat16},  # use float16/32 if needed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device_map="auto",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messages = [{"role": "user", "content": "describe singapore"}]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 = tok.apply_chat_template(messages, tokenize=False, add_generation_prompt=True)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= pipe(prompt, max_new_tokens=256, do_sample=True, temperature=0.7, return_full_text=False)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print(out[0]["generated_text"])</a:t>
            </a:r>
            <a:endParaRPr/>
          </a:p>
        </p:txBody>
      </p:sp>
      <p:sp>
        <p:nvSpPr>
          <p:cNvPr id="316" name="Google Shape;316;p25"/>
          <p:cNvSpPr txBox="1"/>
          <p:nvPr/>
        </p:nvSpPr>
        <p:spPr>
          <a:xfrm>
            <a:off x="3858094" y="237159"/>
            <a:ext cx="459823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https://colab.research.google.com/drive/1el61xq9n4rWkmrq0W5eAIY6_A4E62Edd?usp=drive_link</a:t>
            </a:r>
            <a:endParaRPr/>
          </a:p>
        </p:txBody>
      </p:sp>
      <p:sp>
        <p:nvSpPr>
          <p:cNvPr id="317" name="Google Shape;317;p25"/>
          <p:cNvSpPr txBox="1"/>
          <p:nvPr/>
        </p:nvSpPr>
        <p:spPr>
          <a:xfrm>
            <a:off x="4800600" y="2362200"/>
            <a:ext cx="37031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CHANGE TO GPU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/>
          <p:nvPr/>
        </p:nvSpPr>
        <p:spPr>
          <a:xfrm>
            <a:off x="381000" y="381000"/>
            <a:ext cx="67818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transformers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torch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model_id = "aisingapore/Llama-SEA-LION-v3.5-8B-R"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 = transformers.pipeline(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"text-generation",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model=model_id,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model_kwargs={"torch_dtype": torch.bfloat16},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device_map="auto",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messages = [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{"role": "user", "content": "describe singapore"},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= pipeline(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messages,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max_new_tokens=256,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print(outputs[0]["generated_text"][-1])</a:t>
            </a:r>
            <a:endParaRPr/>
          </a:p>
        </p:txBody>
      </p:sp>
      <p:sp>
        <p:nvSpPr>
          <p:cNvPr id="323" name="Google Shape;323;p26"/>
          <p:cNvSpPr txBox="1"/>
          <p:nvPr/>
        </p:nvSpPr>
        <p:spPr>
          <a:xfrm>
            <a:off x="5311235" y="419100"/>
            <a:ext cx="37031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CHANGE TO GPU</a:t>
            </a:r>
            <a:endParaRPr/>
          </a:p>
        </p:txBody>
      </p:sp>
      <p:sp>
        <p:nvSpPr>
          <p:cNvPr id="324" name="Google Shape;324;p26"/>
          <p:cNvSpPr txBox="1"/>
          <p:nvPr/>
        </p:nvSpPr>
        <p:spPr>
          <a:xfrm>
            <a:off x="374754" y="5638800"/>
            <a:ext cx="518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print(outputs[0]["generated_text"][-1]["content"])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Image</a:t>
            </a:r>
            <a:endParaRPr/>
          </a:p>
        </p:txBody>
      </p:sp>
      <p:sp>
        <p:nvSpPr>
          <p:cNvPr id="330" name="Google Shape;330;p27"/>
          <p:cNvSpPr txBox="1"/>
          <p:nvPr/>
        </p:nvSpPr>
        <p:spPr>
          <a:xfrm>
            <a:off x="473438" y="2133600"/>
            <a:ext cx="798476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!pip install gradio diffusers torch accelerate transformers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torch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diffusers import StableDiffusionPipeline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 = StableDiffusionPipeline.from_pretrained(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"runwayml/stable-diffusion-v1-5",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torch_dtype=torch.float16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).to("cuda")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= pipe("pug").images[0]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image.save("image.png")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6096000" y="5410200"/>
            <a:ext cx="2895600" cy="807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Image gradio</a:t>
            </a:r>
            <a:endParaRPr/>
          </a:p>
        </p:txBody>
      </p:sp>
      <p:sp>
        <p:nvSpPr>
          <p:cNvPr id="336" name="Google Shape;336;p28"/>
          <p:cNvSpPr txBox="1"/>
          <p:nvPr/>
        </p:nvSpPr>
        <p:spPr>
          <a:xfrm>
            <a:off x="304800" y="76200"/>
            <a:ext cx="6934200" cy="5755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 pip install gradio diffusers torch accelerate transformers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gradio as gr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diffusers import StableDiffusionPipeline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torch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Load the model (ensure you have the correct model name and access)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 = StableDiffusionPipeline.from_pretrained(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"runwayml/stable-diffusion-v1-5",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torch_dtype=torch.float16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).to("cuda")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Define the generation function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 generate_image(prompt):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image = pipe(prompt).images[0]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return image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Gradio interface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gr.Interface(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fn=generate_image,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inputs=gr.Textbox(label="Enter a prompt"),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outputs=gr.Image(label="Generated Image"),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title="Text to Image Generator"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).launch()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"/>
          <p:cNvSpPr txBox="1"/>
          <p:nvPr>
            <p:ph type="title"/>
          </p:nvPr>
        </p:nvSpPr>
        <p:spPr>
          <a:xfrm>
            <a:off x="6579433" y="3352800"/>
            <a:ext cx="2564567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Save model</a:t>
            </a:r>
            <a:endParaRPr/>
          </a:p>
        </p:txBody>
      </p:sp>
      <p:sp>
        <p:nvSpPr>
          <p:cNvPr id="342" name="Google Shape;342;p29"/>
          <p:cNvSpPr txBox="1"/>
          <p:nvPr/>
        </p:nvSpPr>
        <p:spPr>
          <a:xfrm>
            <a:off x="381000" y="457200"/>
            <a:ext cx="72390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torch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transformers import AutoTokenizer, pipeline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model_id = "TinyLlama/TinyLlama-1.1B-Chat-v1.0"  # ← swap to any pick above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 = AutoTokenizer.from_pretrained(model_id)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 = pipeline(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"text-generation",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model=model_id,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tokenizer=tok,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model_kwargs={"torch_dtype": torch.bfloat16},  # use float16/32 if needed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device_map="auto",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messages = [{"role": "user", "content": "describe singapore"}]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 = tok.apply_chat_template(messages, tokenize=False, add_generation_prompt=True)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= pipe(prompt, max_new_tokens=256, do_sample=True, temperature=0.7, return_full_text=False)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print(out[0]["generated_text"])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type="title"/>
          </p:nvPr>
        </p:nvSpPr>
        <p:spPr>
          <a:xfrm>
            <a:off x="3048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228600" y="1371600"/>
            <a:ext cx="8534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Introduction to GPT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Text</a:t>
            </a:r>
            <a:br>
              <a:rPr lang="en-US" sz="1800"/>
            </a:br>
            <a:r>
              <a:rPr lang="en-US" sz="1800"/>
              <a:t>1. api - groq</a:t>
            </a:r>
            <a:br>
              <a:rPr lang="en-US" sz="1800"/>
            </a:br>
            <a:r>
              <a:rPr lang="en-US" sz="1800"/>
              <a:t>2. download – deepseek &amp; sealion</a:t>
            </a:r>
            <a:br>
              <a:rPr lang="en-US" sz="1800"/>
            </a:br>
            <a:r>
              <a:rPr lang="en-US" sz="1800"/>
              <a:t>Deployment</a:t>
            </a:r>
            <a:br>
              <a:rPr lang="en-US" sz="1800"/>
            </a:br>
            <a:r>
              <a:rPr lang="en-US" sz="1800"/>
              <a:t>1. web application </a:t>
            </a:r>
            <a:br>
              <a:rPr lang="en-US" sz="1800"/>
            </a:br>
            <a:r>
              <a:rPr lang="en-US" sz="1800"/>
              <a:t>2. telegram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Image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Download stable diffusion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Music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https://youtu.be/d_7EsKcn8nw?si=1Uq1FziXUNQ6vuMd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https://youtu.be/eMrKj3goxAM?si=zJ7MdSa1F2P5TvzE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Video GPT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https://youtu.be/yyGGI9WP3qs?si=ugBzu5Ag7vP6sDTV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type="title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Load model</a:t>
            </a:r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457200" y="1219200"/>
            <a:ext cx="8915400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transformers import AutoTokenizer, AutoModelForCausalLM, pipeline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torch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 = "/content/drive/MyDrive/hf/hub/models--TinyLlama--TinyLlama-1.1B-Chat-v1.0/snapshots/fe8a4ea1ffedaf415f4da2f062534de366a451e6"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 = AutoTokenizer.from_pretrained(path, local_files_only=True)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= AutoModelForCausalLM.from_pretrained(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path,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torch_dtype=torch.bfloat16,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device_map="auto",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local_files_only=True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 = pipeline("text-generation", model=model, tokenizer=tok)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print(pipe("Describe Singapore.", max_new_tokens=256)[0]["generated_text"])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69" name="Google Shape;1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891052"/>
            <a:ext cx="4265777" cy="361944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"/>
          <p:cNvSpPr txBox="1"/>
          <p:nvPr/>
        </p:nvSpPr>
        <p:spPr>
          <a:xfrm>
            <a:off x="685800" y="5715000"/>
            <a:ext cx="7696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The transformer is the model, while the attention is a technique used by the model</a:t>
            </a:r>
            <a:r>
              <a:rPr lang="en-US" sz="135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6529823" y="3962400"/>
            <a:ext cx="1852177" cy="1131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encoder decoder works in Transformer: https://jalammar.github.io/illustrated-transformer/</a:t>
            </a:r>
            <a:endParaRPr/>
          </a:p>
        </p:txBody>
      </p:sp>
      <p:sp>
        <p:nvSpPr>
          <p:cNvPr id="172" name="Google Shape;172;p4"/>
          <p:cNvSpPr txBox="1"/>
          <p:nvPr/>
        </p:nvSpPr>
        <p:spPr>
          <a:xfrm>
            <a:off x="238836" y="274550"/>
            <a:ext cx="5411337" cy="14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- Transformer</a:t>
            </a:r>
            <a:b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Language Model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457200" y="17885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Image/Music/Video</a:t>
            </a:r>
            <a:br>
              <a:rPr lang="en-US"/>
            </a:br>
            <a:r>
              <a:rPr lang="en-US"/>
              <a:t>Diffusion</a:t>
            </a:r>
            <a:endParaRPr/>
          </a:p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616089" y="5531400"/>
            <a:ext cx="7911821" cy="6697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https://www.straitstimes.com/world/europe/the-ai-obsessed-photographer-who-tricked-instagram</a:t>
            </a:r>
            <a:endParaRPr/>
          </a:p>
        </p:txBody>
      </p:sp>
      <p:pic>
        <p:nvPicPr>
          <p:cNvPr descr="Graphical user interface&#10;&#10;Description automatically generated" id="179" name="Google Shape;1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747" y="279139"/>
            <a:ext cx="2934269" cy="133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264" y="1956455"/>
            <a:ext cx="7958885" cy="322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>
            <p:ph type="title"/>
          </p:nvPr>
        </p:nvSpPr>
        <p:spPr>
          <a:xfrm>
            <a:off x="381000" y="103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This is only the beginning</a:t>
            </a:r>
            <a:endParaRPr/>
          </a:p>
        </p:txBody>
      </p:sp>
      <p:pic>
        <p:nvPicPr>
          <p:cNvPr id="186" name="Google Shape;1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600200"/>
            <a:ext cx="5051404" cy="3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6"/>
          <p:cNvSpPr txBox="1"/>
          <p:nvPr/>
        </p:nvSpPr>
        <p:spPr>
          <a:xfrm>
            <a:off x="2438400" y="5694033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https://cdn.openai.com/papers/gpt-4.pdf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/>
          <p:nvPr>
            <p:ph type="ctrTitle"/>
          </p:nvPr>
        </p:nvSpPr>
        <p:spPr>
          <a:xfrm>
            <a:off x="685800" y="457201"/>
            <a:ext cx="7696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/>
              <a:t>Number of download</a:t>
            </a:r>
            <a:endParaRPr/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177978"/>
            <a:ext cx="4818379" cy="154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"/>
          <p:cNvSpPr txBox="1"/>
          <p:nvPr/>
        </p:nvSpPr>
        <p:spPr>
          <a:xfrm>
            <a:off x="5504179" y="4601718"/>
            <a:ext cx="28016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https://seo.ai/blog/deepseek-users-downloads</a:t>
            </a:r>
            <a:endParaRPr/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79" y="2991612"/>
            <a:ext cx="4237121" cy="3220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 txBox="1"/>
          <p:nvPr/>
        </p:nvSpPr>
        <p:spPr>
          <a:xfrm>
            <a:off x="5867400" y="304800"/>
            <a:ext cx="2895600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Jan to 29 Jan: DeepSeek 1.2 million Play Store, 1.9 million App Store. The actual number of Over 5 million Play Store.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/>
          <p:nvPr>
            <p:ph type="ctrTitle"/>
          </p:nvPr>
        </p:nvSpPr>
        <p:spPr>
          <a:xfrm>
            <a:off x="533400" y="381000"/>
            <a:ext cx="80772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Price Comparison</a:t>
            </a:r>
            <a:endParaRPr/>
          </a:p>
        </p:txBody>
      </p:sp>
      <p:pic>
        <p:nvPicPr>
          <p:cNvPr id="202" name="Google Shape;2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1371600"/>
            <a:ext cx="3284505" cy="4381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 txBox="1"/>
          <p:nvPr/>
        </p:nvSpPr>
        <p:spPr>
          <a:xfrm>
            <a:off x="76200" y="5645179"/>
            <a:ext cx="8991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https://medium.com/chat-gpt-now-writes-all-my-articles/need-a-coding-buddy-use-deepseek-over-chatgpt-faster-better-and-cheaper-ddb9856e6d7b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ctrTitle"/>
          </p:nvPr>
        </p:nvSpPr>
        <p:spPr>
          <a:xfrm>
            <a:off x="304800" y="3048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Final Test on Deepseek:</a:t>
            </a:r>
            <a:br>
              <a:rPr lang="en-US" sz="2400"/>
            </a:br>
            <a:r>
              <a:rPr lang="en-US" sz="2400"/>
              <a:t>https://www.youtube.com/watch?v=P3BKdSKi1VI</a:t>
            </a:r>
            <a:endParaRPr/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905000"/>
            <a:ext cx="6477000" cy="381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2017-04-15T17:01:01Z</dcterms:created>
  <dc:creator>User</dc:creator>
</cp:coreProperties>
</file>